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9" r:id="rId3"/>
    <p:sldId id="341" r:id="rId4"/>
    <p:sldId id="342" r:id="rId5"/>
    <p:sldId id="345" r:id="rId6"/>
    <p:sldId id="343" r:id="rId7"/>
    <p:sldId id="354" r:id="rId8"/>
    <p:sldId id="355" r:id="rId9"/>
    <p:sldId id="344" r:id="rId10"/>
    <p:sldId id="356" r:id="rId11"/>
    <p:sldId id="346" r:id="rId12"/>
    <p:sldId id="359" r:id="rId13"/>
    <p:sldId id="358" r:id="rId14"/>
    <p:sldId id="347" r:id="rId15"/>
    <p:sldId id="348" r:id="rId16"/>
    <p:sldId id="349" r:id="rId17"/>
    <p:sldId id="350" r:id="rId18"/>
    <p:sldId id="351" r:id="rId19"/>
    <p:sldId id="360" r:id="rId20"/>
    <p:sldId id="353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891233-B8A7-4785-B64E-94E6585B13E6}">
          <p14:sldIdLst>
            <p14:sldId id="256"/>
            <p14:sldId id="339"/>
            <p14:sldId id="341"/>
            <p14:sldId id="342"/>
            <p14:sldId id="345"/>
            <p14:sldId id="343"/>
            <p14:sldId id="354"/>
            <p14:sldId id="355"/>
            <p14:sldId id="344"/>
            <p14:sldId id="356"/>
            <p14:sldId id="346"/>
            <p14:sldId id="359"/>
            <p14:sldId id="358"/>
            <p14:sldId id="347"/>
            <p14:sldId id="348"/>
            <p14:sldId id="349"/>
            <p14:sldId id="350"/>
            <p14:sldId id="351"/>
            <p14:sldId id="360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FFFFFF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7698" autoAdjust="0"/>
  </p:normalViewPr>
  <p:slideViewPr>
    <p:cSldViewPr>
      <p:cViewPr>
        <p:scale>
          <a:sx n="100" d="100"/>
          <a:sy n="100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8CC2-D15E-48B6-9845-FA077725D797}" type="datetimeFigureOut">
              <a:rPr lang="da-DK" smtClean="0"/>
              <a:t>04-04-2016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F696F-1DA0-464C-A38E-F7B6853519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74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7950" y="2510408"/>
            <a:ext cx="819785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CEPT </a:t>
            </a:r>
            <a:r>
              <a:rPr lang="en-GB" dirty="0" smtClean="0"/>
              <a:t>Portal, ECC website and other tools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2996952"/>
            <a:ext cx="6400800" cy="381000"/>
          </a:xfrm>
        </p:spPr>
        <p:txBody>
          <a:bodyPr/>
          <a:lstStyle/>
          <a:p>
            <a:pPr eaLnBrk="1" hangingPunct="1"/>
            <a:r>
              <a:rPr lang="en-GB" dirty="0"/>
              <a:t>CEPT Workshop on European Spectrum Management and Numbering</a:t>
            </a:r>
          </a:p>
          <a:p>
            <a:pPr eaLnBrk="1" hangingPunct="1"/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April 2016</a:t>
            </a:r>
            <a:endParaRPr lang="da-DK" dirty="0"/>
          </a:p>
          <a:p>
            <a:pPr eaLnBrk="1" hangingPunct="1"/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</a:t>
            </a:r>
            <a:r>
              <a:rPr lang="da-DK" dirty="0" smtClean="0"/>
              <a:t>Work Programme database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4" descr="C:\Users\stella\AppData\Local\Temp\SNAGHTML643c6e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 bwMode="auto">
          <a:xfrm>
            <a:off x="-1" y="2132856"/>
            <a:ext cx="91648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8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</a:t>
            </a:r>
            <a:r>
              <a:rPr lang="da-DK" dirty="0" smtClean="0"/>
              <a:t>work programme database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3"/>
            <a:ext cx="4215062" cy="2756098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New functions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Search function on key words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Gantt chart function to view timetable for selected work items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7" y="2492896"/>
            <a:ext cx="48832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6" y="4797152"/>
            <a:ext cx="8472264" cy="10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8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46213"/>
            <a:ext cx="8062664" cy="533400"/>
          </a:xfrm>
        </p:spPr>
        <p:txBody>
          <a:bodyPr/>
          <a:lstStyle/>
          <a:p>
            <a:r>
              <a:rPr lang="da-DK" dirty="0" smtClean="0"/>
              <a:t>ECC 700 MHz information repository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3"/>
            <a:ext cx="4215062" cy="2756098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Displays information provided by administrations about </a:t>
            </a:r>
            <a:r>
              <a:rPr lang="en-US" sz="2000" dirty="0">
                <a:solidFill>
                  <a:srgbClr val="333399"/>
                </a:solidFill>
              </a:rPr>
              <a:t>the coordination status of their transmitters in the 700 MHz </a:t>
            </a:r>
            <a:r>
              <a:rPr lang="en-US" sz="2000" dirty="0" smtClean="0">
                <a:solidFill>
                  <a:srgbClr val="333399"/>
                </a:solidFill>
              </a:rPr>
              <a:t>band </a:t>
            </a:r>
            <a:r>
              <a:rPr lang="en-US" sz="2000" dirty="0" smtClean="0">
                <a:solidFill>
                  <a:srgbClr val="333399"/>
                </a:solidFill>
              </a:rPr>
              <a:t>items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022" y="2132856"/>
            <a:ext cx="453997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– Meeting Documents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ECC Meeting documents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Gives </a:t>
            </a:r>
            <a:r>
              <a:rPr lang="en-US" sz="2000" dirty="0">
                <a:solidFill>
                  <a:srgbClr val="333399"/>
                </a:solidFill>
              </a:rPr>
              <a:t>access to all public </a:t>
            </a:r>
            <a:r>
              <a:rPr lang="en-US" sz="2000" dirty="0" smtClean="0">
                <a:solidFill>
                  <a:srgbClr val="333399"/>
                </a:solidFill>
              </a:rPr>
              <a:t>meeting documents</a:t>
            </a:r>
            <a:r>
              <a:rPr lang="en-US" sz="2000" dirty="0">
                <a:solidFill>
                  <a:srgbClr val="333399"/>
                </a:solidFill>
              </a:rPr>
              <a:t>. 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Filtering and search functions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For </a:t>
            </a:r>
            <a:r>
              <a:rPr lang="en-US" sz="2000" dirty="0">
                <a:solidFill>
                  <a:srgbClr val="333399"/>
                </a:solidFill>
              </a:rPr>
              <a:t>access to documents restricted to group members, please go to the corresponding group meeting </a:t>
            </a:r>
            <a:r>
              <a:rPr lang="en-US" sz="2000" dirty="0" smtClean="0">
                <a:solidFill>
                  <a:srgbClr val="333399"/>
                </a:solidFill>
              </a:rPr>
              <a:t>document</a:t>
            </a: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9320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1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– Meeting calendar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ECC Meeting calendar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Gives </a:t>
            </a:r>
            <a:r>
              <a:rPr lang="en-US" sz="2000" dirty="0">
                <a:solidFill>
                  <a:srgbClr val="333399"/>
                </a:solidFill>
              </a:rPr>
              <a:t>access to all </a:t>
            </a:r>
            <a:r>
              <a:rPr lang="en-US" sz="2000" dirty="0" smtClean="0">
                <a:solidFill>
                  <a:srgbClr val="333399"/>
                </a:solidFill>
              </a:rPr>
              <a:t>meeting within the ECC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Includes </a:t>
            </a:r>
            <a:r>
              <a:rPr lang="en-US" sz="2000" dirty="0" err="1" smtClean="0">
                <a:solidFill>
                  <a:srgbClr val="333399"/>
                </a:solidFill>
              </a:rPr>
              <a:t>webmeeting</a:t>
            </a:r>
            <a:endParaRPr lang="en-US" sz="20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Filtering and search functions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Meeting details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Registration online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0" y="2132856"/>
            <a:ext cx="4948410" cy="426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9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– Group pages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Group page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Each group within the ECC structure has its own page and framework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Group specific news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Helpful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Meeting documents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Meeting calendar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Special feature for group members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Interested in a group? Apply for membership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932039" cy="43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logged in user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Once logged in, easy access to your important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680520" cy="47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group membership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80861" y="5805264"/>
            <a:ext cx="1593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000" dirty="0" smtClean="0"/>
              <a:t>Not Member</a:t>
            </a:r>
            <a:endParaRPr lang="en-US" sz="20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98928" y="5805264"/>
            <a:ext cx="1124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000" dirty="0" smtClean="0"/>
              <a:t>Member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9026"/>
            <a:ext cx="4551032" cy="350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9026"/>
            <a:ext cx="4280714" cy="34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3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group membership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Gives you access to group restricted areas: forum, </a:t>
            </a:r>
            <a:r>
              <a:rPr lang="en-US" dirty="0" smtClean="0">
                <a:solidFill>
                  <a:srgbClr val="333399"/>
                </a:solidFill>
              </a:rPr>
              <a:t>email reflector, some </a:t>
            </a:r>
            <a:r>
              <a:rPr lang="en-US" dirty="0" smtClean="0">
                <a:solidFill>
                  <a:srgbClr val="333399"/>
                </a:solidFill>
              </a:rPr>
              <a:t>documents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Allows filtering the information according to your interests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1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 – </a:t>
            </a:r>
            <a:r>
              <a:rPr lang="da-DK" dirty="0" smtClean="0"/>
              <a:t>future development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New version of the CEPT portal under development – release planned during Summer 2016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Improvement to design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Responsive layout (tablets, smartphones)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No change to the main features and the content.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CEPT portal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61881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8160" y="2274218"/>
            <a:ext cx="2955839" cy="446715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One portal: 5 websites (CEPT, CERP, Com-ITU, ECC, ECO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Main principles apply equally to all sites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Most of the information publicly available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Advanced features restricted to group members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Get a login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57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333399"/>
                </a:solidFill>
              </a:rPr>
              <a:t>Thanks for your attention</a:t>
            </a:r>
            <a:r>
              <a:rPr lang="da-DK" dirty="0" smtClean="0">
                <a:solidFill>
                  <a:srgbClr val="333399"/>
                </a:solidFill>
              </a:rPr>
              <a:t>!!</a:t>
            </a:r>
          </a:p>
          <a:p>
            <a:pPr marL="0" indent="0">
              <a:buNone/>
            </a:pPr>
            <a:endParaRPr lang="da-DK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a-DK" smtClean="0">
                <a:solidFill>
                  <a:srgbClr val="333399"/>
                </a:solidFill>
              </a:rPr>
              <a:t>Questions ??</a:t>
            </a:r>
            <a:endParaRPr lang="da-DK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</a:t>
            </a:r>
            <a:r>
              <a:rPr lang="da-DK" dirty="0" smtClean="0"/>
              <a:t>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Home page: access to news.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Direct links to general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Newsletters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Consultations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Presentations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Workshops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work </a:t>
            </a:r>
            <a:r>
              <a:rPr lang="en-US" sz="1800" dirty="0" err="1" smtClean="0">
                <a:solidFill>
                  <a:srgbClr val="333399"/>
                </a:solidFill>
              </a:rPr>
              <a:t>programme</a:t>
            </a:r>
            <a:r>
              <a:rPr lang="en-US" sz="1800" dirty="0" smtClean="0">
                <a:solidFill>
                  <a:srgbClr val="333399"/>
                </a:solidFill>
              </a:rPr>
              <a:t> and deliverables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Twitter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Navigation through tabs</a:t>
            </a:r>
          </a:p>
          <a:p>
            <a:pPr marL="0" indent="0">
              <a:buClr>
                <a:srgbClr val="FF0000"/>
              </a:buClr>
              <a:buNone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" y="2132907"/>
            <a:ext cx="4977755" cy="46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</a:t>
            </a:r>
            <a:r>
              <a:rPr lang="da-DK" dirty="0" smtClean="0"/>
              <a:t>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ECC tab: Access to general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mission, framework and structure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Participation, </a:t>
            </a:r>
            <a:r>
              <a:rPr lang="en-US" sz="1800" dirty="0" err="1" smtClean="0">
                <a:solidFill>
                  <a:srgbClr val="333399"/>
                </a:solidFill>
              </a:rPr>
              <a:t>MoU</a:t>
            </a:r>
            <a:r>
              <a:rPr lang="en-US" sz="1800" dirty="0" smtClean="0">
                <a:solidFill>
                  <a:srgbClr val="333399"/>
                </a:solidFill>
              </a:rPr>
              <a:t>, </a:t>
            </a:r>
            <a:r>
              <a:rPr lang="en-US" sz="1800" dirty="0" err="1" smtClean="0">
                <a:solidFill>
                  <a:srgbClr val="333399"/>
                </a:solidFill>
              </a:rPr>
              <a:t>LoU</a:t>
            </a:r>
            <a:endParaRPr lang="en-US" sz="1800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Cooperation with ETSI 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Newsletters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National contacts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8" y="2116979"/>
            <a:ext cx="4717082" cy="47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- topics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113062"/>
            <a:ext cx="5040560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Topics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Source of information (deliverables, national contact and information, relevant activities…) on many topics</a:t>
            </a:r>
          </a:p>
          <a:p>
            <a:pPr lvl="1">
              <a:buClr>
                <a:srgbClr val="FF0000"/>
              </a:buClr>
            </a:pPr>
            <a:r>
              <a:rPr lang="en-US" sz="1800" dirty="0">
                <a:solidFill>
                  <a:srgbClr val="333399"/>
                </a:solidFill>
              </a:rPr>
              <a:t>PMSE</a:t>
            </a:r>
          </a:p>
          <a:p>
            <a:pPr lvl="1">
              <a:buClr>
                <a:srgbClr val="FF0000"/>
              </a:buClr>
            </a:pPr>
            <a:r>
              <a:rPr lang="en-US" sz="1800" dirty="0">
                <a:solidFill>
                  <a:srgbClr val="333399"/>
                </a:solidFill>
              </a:rPr>
              <a:t>PPDR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Satellite regulatory information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Research activities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Numbering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Maritime communications…</a:t>
            </a:r>
          </a:p>
          <a:p>
            <a:pPr lvl="1">
              <a:buClr>
                <a:srgbClr val="FF0000"/>
              </a:buClr>
            </a:pPr>
            <a:endParaRPr lang="en-US" sz="1800" dirty="0">
              <a:solidFill>
                <a:srgbClr val="333399"/>
              </a:solidFill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333399"/>
                </a:solidFill>
              </a:rPr>
              <a:t>Will be restructured soon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1" y="2564904"/>
            <a:ext cx="3647678" cy="37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0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- deliverables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2276871"/>
            <a:ext cx="3708920" cy="456545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Deliverables: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Access to ECO documentation database (ECO Doc DB)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Decision, ECC Recommendation, ECC Report, CEPT </a:t>
            </a:r>
            <a:r>
              <a:rPr lang="en-US" sz="1800" dirty="0" smtClean="0">
                <a:solidFill>
                  <a:srgbClr val="333399"/>
                </a:solidFill>
              </a:rPr>
              <a:t>Reports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New Doc DB under development</a:t>
            </a:r>
            <a:endParaRPr lang="en-US" sz="180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Other deliverables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ECO Reports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Agreements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ECC templates</a:t>
            </a:r>
            <a:endParaRPr lang="en-US" sz="1800" dirty="0" smtClean="0">
              <a:solidFill>
                <a:srgbClr val="33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" y="2132856"/>
            <a:ext cx="4392515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1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ECO </a:t>
            </a:r>
            <a:r>
              <a:rPr lang="da-DK" dirty="0"/>
              <a:t>DocDB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7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ECO </a:t>
            </a:r>
            <a:r>
              <a:rPr lang="da-DK" dirty="0"/>
              <a:t>DocDB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354"/>
            <a:ext cx="4338195" cy="366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95" y="3170354"/>
            <a:ext cx="4698301" cy="35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0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website – Tools and Services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38" y="2113062"/>
            <a:ext cx="4179566" cy="472926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333399"/>
                </a:solidFill>
              </a:rPr>
              <a:t>Tools and services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Access to ECO online tools 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EFIS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SEAMCAT</a:t>
            </a:r>
          </a:p>
          <a:p>
            <a:pPr lvl="1">
              <a:buClr>
                <a:srgbClr val="FF0000"/>
              </a:buClr>
            </a:pPr>
            <a:r>
              <a:rPr lang="en-US" sz="1800" dirty="0">
                <a:solidFill>
                  <a:srgbClr val="333399"/>
                </a:solidFill>
              </a:rPr>
              <a:t>ECC work </a:t>
            </a:r>
            <a:r>
              <a:rPr lang="en-US" sz="1800" dirty="0" err="1">
                <a:solidFill>
                  <a:srgbClr val="333399"/>
                </a:solidFill>
              </a:rPr>
              <a:t>programme</a:t>
            </a:r>
            <a:r>
              <a:rPr lang="en-US" sz="1800" dirty="0">
                <a:solidFill>
                  <a:srgbClr val="333399"/>
                </a:solidFill>
              </a:rPr>
              <a:t> database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700 MHz information repository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333399"/>
                </a:solidFill>
              </a:rPr>
              <a:t>Other services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consultation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ECC questionnaires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>
                <a:solidFill>
                  <a:srgbClr val="333399"/>
                </a:solidFill>
              </a:rPr>
              <a:t>ECO circular letters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2204864"/>
            <a:ext cx="4984781" cy="445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992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530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CEPT Portal, ECC website and other tools </vt:lpstr>
      <vt:lpstr>CEPT portal</vt:lpstr>
      <vt:lpstr>ECC website</vt:lpstr>
      <vt:lpstr>ECC website</vt:lpstr>
      <vt:lpstr>ECC website - topics</vt:lpstr>
      <vt:lpstr>ECC website - deliverables</vt:lpstr>
      <vt:lpstr>ECO DocDB </vt:lpstr>
      <vt:lpstr>ECO DocDB </vt:lpstr>
      <vt:lpstr>ECC website – Tools and Services</vt:lpstr>
      <vt:lpstr>ECC Work Programme database</vt:lpstr>
      <vt:lpstr>ECC work programme database</vt:lpstr>
      <vt:lpstr>ECC 700 MHz information repository</vt:lpstr>
      <vt:lpstr>ECC website – Meeting Documents</vt:lpstr>
      <vt:lpstr>ECC website – Meeting calendar</vt:lpstr>
      <vt:lpstr>ECC website – Group pages</vt:lpstr>
      <vt:lpstr>CEPT portal – logged in user</vt:lpstr>
      <vt:lpstr>CEPT portal – group membership</vt:lpstr>
      <vt:lpstr>CEPT portal – group membership</vt:lpstr>
      <vt:lpstr>CEPT portal – future development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Bruno Espinosa</cp:lastModifiedBy>
  <cp:revision>198</cp:revision>
  <cp:lastPrinted>2016-04-04T06:40:45Z</cp:lastPrinted>
  <dcterms:created xsi:type="dcterms:W3CDTF">2011-05-10T00:01:45Z</dcterms:created>
  <dcterms:modified xsi:type="dcterms:W3CDTF">2016-04-04T22:23:38Z</dcterms:modified>
</cp:coreProperties>
</file>